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5"/>
  </p:notesMasterIdLst>
  <p:handoutMasterIdLst>
    <p:handoutMasterId r:id="rId26"/>
  </p:handoutMasterIdLst>
  <p:sldIdLst>
    <p:sldId id="386" r:id="rId3"/>
    <p:sldId id="331" r:id="rId4"/>
    <p:sldId id="359" r:id="rId5"/>
    <p:sldId id="360" r:id="rId6"/>
    <p:sldId id="365" r:id="rId7"/>
    <p:sldId id="375" r:id="rId8"/>
    <p:sldId id="368" r:id="rId9"/>
    <p:sldId id="388" r:id="rId10"/>
    <p:sldId id="362" r:id="rId11"/>
    <p:sldId id="369" r:id="rId12"/>
    <p:sldId id="371" r:id="rId13"/>
    <p:sldId id="373" r:id="rId14"/>
    <p:sldId id="376" r:id="rId15"/>
    <p:sldId id="387" r:id="rId16"/>
    <p:sldId id="377" r:id="rId17"/>
    <p:sldId id="378" r:id="rId18"/>
    <p:sldId id="380" r:id="rId19"/>
    <p:sldId id="381" r:id="rId20"/>
    <p:sldId id="382" r:id="rId21"/>
    <p:sldId id="385" r:id="rId22"/>
    <p:sldId id="379" r:id="rId23"/>
    <p:sldId id="384" r:id="rId24"/>
  </p:sldIdLst>
  <p:sldSz cx="9144000" cy="6858000" type="screen4x3"/>
  <p:notesSz cx="9874250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2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70F5F-F60A-4F1C-817F-F290E8155F6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08604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4F6D0-1ED1-4E38-8AB9-F8C0977837C6}" type="slidenum">
              <a:rPr lang="en-MY" smtClean="0"/>
              <a:pPr/>
              <a:t>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4127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9432-5576-40C3-8B1B-5309427AD5DB}" type="datetime1">
              <a:rPr lang="en-MY" smtClean="0"/>
              <a:t>16/11/2018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39FD-1C8E-4A13-A330-33CA1083E6E7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DD71-3DE4-4E42-BFEA-969B01B7B9B9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5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157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93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218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81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2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2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29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57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63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0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A09E-B43D-4A17-B384-45485B977F73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8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7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9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177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700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4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5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4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314C-184A-4735-BE73-CD3DE8A55A98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98F-2F52-47F5-91CE-2A0371788A0B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21F1-7F01-43BD-9D1D-41460156A776}" type="datetime1">
              <a:rPr lang="en-MY" smtClean="0"/>
              <a:t>16/11/2018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8EB4-BC38-4FEA-82F2-512FAFD20413}" type="datetime1">
              <a:rPr lang="en-MY" smtClean="0"/>
              <a:t>16/11/2018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D52D2-FCA4-4B3C-B44D-0D07E7C144B0}" type="datetime1">
              <a:rPr lang="en-MY" smtClean="0"/>
              <a:t>16/11/2018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5874-48D7-4E48-913A-C78017770E11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6669-52CB-4F01-8ECC-F79CA42F52FF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16/11/2018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6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2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81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4F271C">
                    <a:satMod val="130000"/>
                  </a:srgbClr>
                </a:solidFill>
                <a:effectLst/>
                <a:latin typeface="Castellar" panose="020A0402060406010301" pitchFamily="18" charset="0"/>
              </a:rPr>
              <a:t>CASE DISCUSSION 2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TENGKU NORITA TENGKU YAZID</a:t>
            </a:r>
            <a:br>
              <a:rPr lang="en-US" sz="2200" dirty="0"/>
            </a:br>
            <a:r>
              <a:rPr lang="en-US" sz="2200" dirty="0"/>
              <a:t>CONSULTANT PATHOLOGIST (CHEMICAL PATHOLOGY)</a:t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3600" b="1" cap="all" dirty="0">
              <a:solidFill>
                <a:srgbClr val="4F271C">
                  <a:satMod val="130000"/>
                </a:srgbClr>
              </a:solidFill>
              <a:latin typeface="Castellar" panose="020A0402060406010301" pitchFamily="18" charset="0"/>
              <a:ea typeface="+mj-ea"/>
              <a:cs typeface="+mj-cs"/>
            </a:endParaRPr>
          </a:p>
          <a:p>
            <a:pPr lvl="0">
              <a:buClr>
                <a:srgbClr val="3891A7"/>
              </a:buClr>
            </a:pPr>
            <a: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Training Module </a:t>
            </a:r>
          </a:p>
          <a:p>
            <a:pPr lvl="0">
              <a:buClr>
                <a:srgbClr val="3891A7"/>
              </a:buClr>
            </a:pP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CPG Management of Colorectal Carcinoma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0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2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D and </a:t>
            </a:r>
            <a:r>
              <a:rPr lang="en-US" sz="2800" b="1" dirty="0" smtClean="0"/>
              <a:t>E</a:t>
            </a:r>
            <a:endParaRPr lang="en-MY" sz="2800" dirty="0"/>
          </a:p>
          <a:p>
            <a:pPr algn="just"/>
            <a:r>
              <a:rPr lang="en-MY" sz="2800" dirty="0"/>
              <a:t>CT scan must include thorax for complete staging of the disease. MRI pelvis is done for assessment of rectal tumour.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C76712E-B2FE-42DB-9F78-2362AEDEA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627" y="3666938"/>
            <a:ext cx="7467600" cy="13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64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Q3. </a:t>
            </a:r>
            <a:r>
              <a:rPr lang="en-MY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type of tumour marker should be done?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/>
          </a:bodyPr>
          <a:lstStyle/>
          <a:p>
            <a:pPr marL="596646" lvl="0" indent="-514350">
              <a:buFont typeface="+mj-lt"/>
              <a:buAutoNum type="alphaUcPeriod"/>
            </a:pPr>
            <a:r>
              <a:rPr lang="en-MY" dirty="0"/>
              <a:t>Ca 19-9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Ca 15-3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PSA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CEA</a:t>
            </a:r>
          </a:p>
          <a:p>
            <a:pPr marL="596646" lvl="0" indent="-514350">
              <a:buFont typeface="+mj-lt"/>
              <a:buAutoNum type="alphaUcPeriod"/>
            </a:pPr>
            <a:r>
              <a:rPr lang="el-GR" dirty="0"/>
              <a:t>α</a:t>
            </a:r>
            <a:r>
              <a:rPr lang="en-MY" dirty="0"/>
              <a:t>-FP</a:t>
            </a:r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MY" sz="29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260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</a:t>
            </a:r>
            <a:r>
              <a:rPr lang="en-MY" sz="3200" b="1" dirty="0" smtClean="0">
                <a:solidFill>
                  <a:srgbClr val="FF0000"/>
                </a:solidFill>
              </a:rPr>
              <a:t>3</a:t>
            </a: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r>
              <a:rPr lang="en-US" sz="2800" b="1" dirty="0" smtClean="0"/>
              <a:t>D</a:t>
            </a:r>
            <a:endParaRPr lang="en-MY" sz="2800" dirty="0"/>
          </a:p>
          <a:p>
            <a:r>
              <a:rPr lang="en-MY" sz="2800" dirty="0"/>
              <a:t>CEA should not be used for screening.  It should be taken as baseline to guide post-treatment follow-up.</a:t>
            </a:r>
          </a:p>
          <a:p>
            <a:endParaRPr lang="en-MY" sz="2800" dirty="0"/>
          </a:p>
          <a:p>
            <a:pPr marL="82296" indent="0">
              <a:buNone/>
            </a:pPr>
            <a:endParaRPr lang="en-MY" sz="2800" dirty="0"/>
          </a:p>
          <a:p>
            <a:pPr marL="82296" indent="0">
              <a:buNone/>
            </a:pP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ACCD5AD-2DC4-452B-9423-C16C3D704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3733800"/>
            <a:ext cx="7498080" cy="12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2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Scenario (cont.)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sz="2800" dirty="0"/>
              <a:t>HPE shows multiple fragments of highly dysplastic rectal mucosa with one area showing irregular malignant glands infiltrating beyond the muscularis mucosa. </a:t>
            </a:r>
          </a:p>
          <a:p>
            <a:pPr marL="82296" indent="0">
              <a:buNone/>
            </a:pPr>
            <a:endParaRPr lang="en-US" sz="2800" dirty="0"/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6401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MY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Q4.  </a:t>
            </a:r>
            <a:r>
              <a:rPr lang="en-MY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histopathological diagnosis?</a:t>
            </a: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  <p:pic>
        <p:nvPicPr>
          <p:cNvPr id="1027" name="Picture 3" descr="C:\Users\Chin Eu\Downloads\WhatsApp Image 2018-08-30 at 08.58.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46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</a:t>
            </a:r>
            <a:r>
              <a:rPr lang="en-MY" sz="3200" b="1" dirty="0" smtClean="0">
                <a:solidFill>
                  <a:srgbClr val="FF0000"/>
                </a:solidFill>
              </a:rPr>
              <a:t>4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Adenocarcinoma of rectum</a:t>
            </a: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  <p:pic>
        <p:nvPicPr>
          <p:cNvPr id="5" name="Picture 3" descr="C:\Users\Chin Eu\Downloads\WhatsApp Image 2018-08-30 at 08.58.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33600"/>
            <a:ext cx="6553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143000" y="3048000"/>
            <a:ext cx="21336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Oval 6"/>
          <p:cNvSpPr/>
          <p:nvPr/>
        </p:nvSpPr>
        <p:spPr>
          <a:xfrm>
            <a:off x="3581400" y="1905000"/>
            <a:ext cx="4876800" cy="457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ight Arrow 7"/>
          <p:cNvSpPr/>
          <p:nvPr/>
        </p:nvSpPr>
        <p:spPr>
          <a:xfrm rot="821890">
            <a:off x="2532998" y="6385791"/>
            <a:ext cx="609600" cy="2286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2300" y="6400800"/>
            <a:ext cx="952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Normal</a:t>
            </a:r>
            <a:endParaRPr lang="en-MY" dirty="0"/>
          </a:p>
        </p:txBody>
      </p:sp>
      <p:sp>
        <p:nvSpPr>
          <p:cNvPr id="10" name="Right Arrow 9"/>
          <p:cNvSpPr/>
          <p:nvPr/>
        </p:nvSpPr>
        <p:spPr>
          <a:xfrm rot="1998976">
            <a:off x="4287749" y="1949666"/>
            <a:ext cx="609600" cy="2286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3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Scenario (cont.)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CT thorax, abdomen and MRI pelvis reveal ill-defined circumferential mass </a:t>
            </a:r>
            <a:r>
              <a:rPr lang="en-MY" sz="2800"/>
              <a:t>measuring </a:t>
            </a:r>
            <a:r>
              <a:rPr lang="en-MY" sz="2800" smtClean="0"/>
              <a:t>8 cm.</a:t>
            </a:r>
            <a:endParaRPr lang="en-MY" sz="2800" dirty="0"/>
          </a:p>
          <a:p>
            <a:endParaRPr lang="en-US" sz="2800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MY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Q5.  </a:t>
            </a:r>
            <a:r>
              <a:rPr lang="en-MY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next course of actions?</a:t>
            </a:r>
          </a:p>
          <a:p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378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5E3BE8A-76B6-46C6-8035-56638D255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  <p:pic>
        <p:nvPicPr>
          <p:cNvPr id="5" name="Picture 2" descr="C:\Users\jxerliananiza\Desktop\chen\CT SCAN  15.5.2017\FILE3.jpg">
            <a:extLst>
              <a:ext uri="{FF2B5EF4-FFF2-40B4-BE49-F238E27FC236}">
                <a16:creationId xmlns:a16="http://schemas.microsoft.com/office/drawing/2014/main" xmlns="" id="{694F9234-3FD2-4E55-A922-CEFBD7B45C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9" t="29059" r="25439" b="13676"/>
          <a:stretch/>
        </p:blipFill>
        <p:spPr bwMode="auto">
          <a:xfrm>
            <a:off x="194270" y="210470"/>
            <a:ext cx="5604309" cy="395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xerliananiza\Desktop\chen\CT SCAN  15.5.2017\FILE4.jpg">
            <a:extLst>
              <a:ext uri="{FF2B5EF4-FFF2-40B4-BE49-F238E27FC236}">
                <a16:creationId xmlns:a16="http://schemas.microsoft.com/office/drawing/2014/main" xmlns="" id="{096231CA-FBCE-4BD4-B2D7-23F6D69C74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1" t="31455" r="24789" b="14050"/>
          <a:stretch/>
        </p:blipFill>
        <p:spPr bwMode="auto">
          <a:xfrm>
            <a:off x="3476405" y="3563269"/>
            <a:ext cx="5377875" cy="321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CD7DCFCF-227C-4024-98E4-3E1237CF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601034"/>
            <a:ext cx="2116836" cy="1143000"/>
          </a:xfrm>
        </p:spPr>
        <p:txBody>
          <a:bodyPr>
            <a:normAutofit fontScale="90000"/>
          </a:bodyPr>
          <a:lstStyle/>
          <a:p>
            <a:r>
              <a:rPr lang="en-MY" sz="3200" b="1" dirty="0"/>
              <a:t>CT staging T</a:t>
            </a:r>
            <a:r>
              <a:rPr lang="en-MY" sz="3200" b="1" baseline="-25000" dirty="0"/>
              <a:t>3</a:t>
            </a:r>
            <a:r>
              <a:rPr lang="en-MY" sz="3200" b="1" dirty="0"/>
              <a:t>N</a:t>
            </a:r>
            <a:r>
              <a:rPr lang="en-MY" sz="3200" b="1" baseline="-25000" dirty="0"/>
              <a:t>1</a:t>
            </a:r>
            <a:r>
              <a:rPr lang="en-MY" sz="3200" b="1" dirty="0"/>
              <a:t>M</a:t>
            </a:r>
            <a:r>
              <a:rPr lang="en-MY" sz="3200" b="1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03332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81B211D4-99BE-491D-8831-0D3BFDE22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/>
              <a:t>MRI Pelvis 2 </a:t>
            </a:r>
            <a:r>
              <a:rPr lang="en-MY" sz="3200" b="1" dirty="0" smtClean="0"/>
              <a:t>weeks </a:t>
            </a:r>
            <a:r>
              <a:rPr lang="en-MY" sz="3200" b="1" dirty="0"/>
              <a:t>after CT Scan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6EDDE7B-49CD-4AAF-B9BA-B401B6666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  <p:pic>
        <p:nvPicPr>
          <p:cNvPr id="5" name="Picture 2" descr="C:\Users\jxerliananiza\Desktop\chen\MRI 1.6.2017\FILE0.jpg">
            <a:extLst>
              <a:ext uri="{FF2B5EF4-FFF2-40B4-BE49-F238E27FC236}">
                <a16:creationId xmlns:a16="http://schemas.microsoft.com/office/drawing/2014/main" xmlns="" id="{E1718896-27C4-4B4E-824A-1B71FCD103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4" t="5128" r="23090"/>
          <a:stretch/>
        </p:blipFill>
        <p:spPr bwMode="auto">
          <a:xfrm>
            <a:off x="2743200" y="1828800"/>
            <a:ext cx="44196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668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2FB6463-83DC-4A26-8A26-0E59DD07E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  <p:pic>
        <p:nvPicPr>
          <p:cNvPr id="5" name="Picture 2" descr="C:\Users\jxerliananiza\Desktop\chen\MRI 1.6.2017\FILE1.jpg">
            <a:extLst>
              <a:ext uri="{FF2B5EF4-FFF2-40B4-BE49-F238E27FC236}">
                <a16:creationId xmlns:a16="http://schemas.microsoft.com/office/drawing/2014/main" xmlns="" id="{85A60B20-FFB2-4A3F-937E-CF90AA1D12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5531" r="23624"/>
          <a:stretch/>
        </p:blipFill>
        <p:spPr bwMode="auto">
          <a:xfrm>
            <a:off x="381000" y="381000"/>
            <a:ext cx="4038600" cy="385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xerliananiza\Desktop\chen\MRI 1.6.2017\FILE2.jpg">
            <a:extLst>
              <a:ext uri="{FF2B5EF4-FFF2-40B4-BE49-F238E27FC236}">
                <a16:creationId xmlns:a16="http://schemas.microsoft.com/office/drawing/2014/main" xmlns="" id="{25FB7BE0-F7E2-421F-933A-B7EDBD86A8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4254" r="22608"/>
          <a:stretch/>
        </p:blipFill>
        <p:spPr bwMode="auto">
          <a:xfrm>
            <a:off x="4648200" y="2675942"/>
            <a:ext cx="4114800" cy="390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738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 fontScale="85000" lnSpcReduction="20000"/>
          </a:bodyPr>
          <a:lstStyle/>
          <a:p>
            <a:r>
              <a:rPr lang="en-MY" sz="3300" dirty="0"/>
              <a:t>A 60-year-old man comes to </a:t>
            </a:r>
            <a:r>
              <a:rPr lang="en-MY" sz="3300" dirty="0" err="1"/>
              <a:t>klinik</a:t>
            </a:r>
            <a:r>
              <a:rPr lang="en-MY" sz="3300" dirty="0"/>
              <a:t> </a:t>
            </a:r>
            <a:r>
              <a:rPr lang="en-MY" sz="3300" dirty="0" err="1"/>
              <a:t>kesihatan</a:t>
            </a:r>
            <a:r>
              <a:rPr lang="en-MY" sz="3300" dirty="0"/>
              <a:t> enquiring about CRC screening.</a:t>
            </a:r>
          </a:p>
          <a:p>
            <a:endParaRPr lang="en-MY" sz="3300" dirty="0"/>
          </a:p>
          <a:p>
            <a:r>
              <a:rPr lang="en-MY" sz="3300" dirty="0"/>
              <a:t>He is otherwise well with no GIT symptoms.</a:t>
            </a:r>
          </a:p>
          <a:p>
            <a:endParaRPr lang="en-MY" sz="3300" dirty="0"/>
          </a:p>
          <a:p>
            <a:r>
              <a:rPr lang="en-MY" sz="3300" dirty="0"/>
              <a:t>He has no family history of CRC.</a:t>
            </a:r>
          </a:p>
          <a:p>
            <a:pPr marL="82296" indent="0">
              <a:buNone/>
            </a:pPr>
            <a:endParaRPr lang="en-MY" sz="3300" dirty="0"/>
          </a:p>
          <a:p>
            <a:r>
              <a:rPr lang="en-MY" sz="3300" dirty="0"/>
              <a:t>The doctor orders for </a:t>
            </a:r>
            <a:r>
              <a:rPr lang="en-MY" sz="3300" dirty="0" err="1"/>
              <a:t>iFOBT</a:t>
            </a:r>
            <a:r>
              <a:rPr lang="en-MY" sz="3300" dirty="0"/>
              <a:t> and the result is positive. </a:t>
            </a:r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r>
              <a:rPr lang="en-MY" dirty="0"/>
              <a:t>  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800C81-F230-409D-AD49-C0B8D5A42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/>
              <a:t>MRI local staging T</a:t>
            </a:r>
            <a:r>
              <a:rPr lang="en-MY" sz="3200" b="1" baseline="-25000" dirty="0"/>
              <a:t>3</a:t>
            </a:r>
            <a:r>
              <a:rPr lang="en-MY" sz="3200" b="1" dirty="0"/>
              <a:t>N</a:t>
            </a:r>
            <a:r>
              <a:rPr lang="en-MY" sz="3200" b="1" baseline="-25000" dirty="0"/>
              <a:t>1</a:t>
            </a:r>
            <a:r>
              <a:rPr lang="en-MY" sz="3200" b="1" dirty="0"/>
              <a:t>M</a:t>
            </a:r>
            <a:r>
              <a:rPr lang="en-MY" sz="3200" b="1" baseline="-25000" dirty="0"/>
              <a:t>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345FABF-C24F-4A33-975D-9298193E2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20</a:t>
            </a:fld>
            <a:endParaRPr lang="en-MY"/>
          </a:p>
        </p:txBody>
      </p:sp>
      <p:pic>
        <p:nvPicPr>
          <p:cNvPr id="5" name="Picture 2" descr="C:\Users\jxerliananiza\Desktop\chen\MRI 1.6.2017\FILE7.jpg">
            <a:extLst>
              <a:ext uri="{FF2B5EF4-FFF2-40B4-BE49-F238E27FC236}">
                <a16:creationId xmlns:a16="http://schemas.microsoft.com/office/drawing/2014/main" xmlns="" id="{14CAC982-F00A-4980-8388-7290BDAFC8E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4254" r="22608" b="17325"/>
          <a:stretch/>
        </p:blipFill>
        <p:spPr bwMode="auto">
          <a:xfrm>
            <a:off x="429126" y="1417638"/>
            <a:ext cx="4114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xerliananiza\Desktop\chen\MRI 1.6.2017\FILE9.jpg">
            <a:extLst>
              <a:ext uri="{FF2B5EF4-FFF2-40B4-BE49-F238E27FC236}">
                <a16:creationId xmlns:a16="http://schemas.microsoft.com/office/drawing/2014/main" xmlns="" id="{3A1F598A-CE40-4B5B-B5B1-2987627009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6121" r="22608" b="15458"/>
          <a:stretch/>
        </p:blipFill>
        <p:spPr bwMode="auto">
          <a:xfrm>
            <a:off x="4681407" y="3200400"/>
            <a:ext cx="41148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412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Answer </a:t>
            </a:r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MY" sz="2800" b="1" dirty="0"/>
              <a:t>Management plan (in order)</a:t>
            </a:r>
          </a:p>
          <a:p>
            <a:pPr marL="82296" indent="0">
              <a:buNone/>
            </a:pPr>
            <a:endParaRPr lang="en-MY" sz="2800" b="1" dirty="0"/>
          </a:p>
          <a:p>
            <a:pPr lvl="0"/>
            <a:r>
              <a:rPr lang="en-MY" sz="2800" dirty="0"/>
              <a:t>Discuss in a multidisciplinary board meeting</a:t>
            </a:r>
          </a:p>
          <a:p>
            <a:pPr lvl="0"/>
            <a:r>
              <a:rPr lang="en-MY" sz="2800" dirty="0"/>
              <a:t>Plan for neoadjuvant concurrent chemoradiotherapy (CCRT)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28149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B0779-313C-4B40-9850-7FA9805A1221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  <a:satMod val="200000"/>
                  </a:srgb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  <a:satMod val="20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100" y="2600325"/>
            <a:ext cx="6400800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1748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b="1" dirty="0">
                <a:solidFill>
                  <a:srgbClr val="FF0000"/>
                </a:solidFill>
              </a:rPr>
              <a:t/>
            </a:r>
            <a:br>
              <a:rPr lang="en-MY" b="1" dirty="0">
                <a:solidFill>
                  <a:srgbClr val="FF0000"/>
                </a:solidFill>
              </a:rPr>
            </a:br>
            <a:r>
              <a:rPr lang="en-MY" sz="3600" b="1" dirty="0">
                <a:solidFill>
                  <a:srgbClr val="FF0000"/>
                </a:solidFill>
              </a:rPr>
              <a:t>Q1</a:t>
            </a:r>
            <a:r>
              <a:rPr lang="en-MY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MY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 </a:t>
            </a:r>
            <a:r>
              <a:rPr lang="en-MY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next step?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03592" cy="4800600"/>
          </a:xfrm>
        </p:spPr>
        <p:txBody>
          <a:bodyPr/>
          <a:lstStyle/>
          <a:p>
            <a:pPr marL="596646" lvl="0" indent="-514350">
              <a:buFont typeface="+mj-lt"/>
              <a:buAutoNum type="alphaUcPeriod"/>
            </a:pPr>
            <a:r>
              <a:rPr lang="en-MY" dirty="0"/>
              <a:t>Repeat </a:t>
            </a:r>
            <a:r>
              <a:rPr lang="en-MY" dirty="0" err="1"/>
              <a:t>iFOBT</a:t>
            </a:r>
            <a:r>
              <a:rPr lang="en-MY" dirty="0"/>
              <a:t> 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Get appointment for colonoscopy within 2 weeks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Refer to SOPD/gastroenterology clinic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Request for USG abdomen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Give TCA 6 months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9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B</a:t>
            </a:r>
            <a:endParaRPr lang="en-MY" sz="2800" dirty="0"/>
          </a:p>
          <a:p>
            <a:r>
              <a:rPr lang="en-MY" sz="2800" dirty="0"/>
              <a:t>Patient can get fast track appointment for colonoscopy i.e. doesn’t need to go through specialist clinic (refer </a:t>
            </a:r>
            <a:r>
              <a:rPr lang="en-MY" sz="2800" b="1" dirty="0"/>
              <a:t>Algorithm A</a:t>
            </a:r>
            <a:r>
              <a:rPr lang="en-MY" sz="2800" dirty="0"/>
              <a:t> and clinical audit indicator).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079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71A7294-CF14-4C2D-B32C-E8E1B453EB6E}"/>
              </a:ext>
            </a:extLst>
          </p:cNvPr>
          <p:cNvSpPr/>
          <p:nvPr/>
        </p:nvSpPr>
        <p:spPr>
          <a:xfrm>
            <a:off x="4191000" y="3989439"/>
            <a:ext cx="533400" cy="582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199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/>
              <a:t>Clinical Audit Indicator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69342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013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/>
          </a:bodyPr>
          <a:lstStyle/>
          <a:p>
            <a:pPr algn="just"/>
            <a:r>
              <a:rPr lang="en-MY" dirty="0" err="1"/>
              <a:t>Colonoscopic</a:t>
            </a:r>
            <a:r>
              <a:rPr lang="en-MY" dirty="0"/>
              <a:t> finding shows constricting lesion in the lower rectum. There is no synchronous lesion. </a:t>
            </a:r>
          </a:p>
          <a:p>
            <a:endParaRPr lang="en-MY" dirty="0"/>
          </a:p>
          <a:p>
            <a:pPr algn="just"/>
            <a:r>
              <a:rPr lang="en-MY" dirty="0"/>
              <a:t>Biopsy is taken and sent for urgent histopathological reporting. </a:t>
            </a:r>
          </a:p>
          <a:p>
            <a:endParaRPr lang="en-MY" dirty="0"/>
          </a:p>
          <a:p>
            <a:pPr marL="82296" indent="0">
              <a:buNone/>
            </a:pPr>
            <a:endParaRPr lang="en-MY" sz="29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39720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0DDF3609-EB89-4F3B-A594-E7B4D7023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43000"/>
            <a:ext cx="5715000" cy="47244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C4835DB-F628-4029-B6A1-25E64B614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23237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Autofit/>
          </a:bodyPr>
          <a:lstStyle/>
          <a:p>
            <a:r>
              <a:rPr lang="en-MY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Q2.  What radiological investigations to order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pPr marL="596646" lvl="0" indent="-514350">
              <a:buFont typeface="+mj-lt"/>
              <a:buAutoNum type="alphaUcPeriod"/>
            </a:pPr>
            <a:r>
              <a:rPr lang="en-MY" dirty="0"/>
              <a:t>Chest and abdomen X-ray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USG of liver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CT scan of abdomen and pelvis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CT scan of thorax, abdomen and pelvis</a:t>
            </a:r>
          </a:p>
          <a:p>
            <a:pPr marL="596646" lvl="0" indent="-514350">
              <a:buFont typeface="+mj-lt"/>
              <a:buAutoNum type="alphaUcPeriod"/>
            </a:pPr>
            <a:r>
              <a:rPr lang="en-MY" dirty="0"/>
              <a:t>MRI of pelvis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91200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1796</TotalTime>
  <Words>366</Words>
  <Application>Microsoft Office PowerPoint</Application>
  <PresentationFormat>On-screen Show (4:3)</PresentationFormat>
  <Paragraphs>95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Solstice</vt:lpstr>
      <vt:lpstr>1_Solstice</vt:lpstr>
      <vt:lpstr>CASE DISCUSSION 2  by  DR. TENGKU NORITA TENGKU YAZID CONSULTANT PATHOLOGIST (CHEMICAL PATHOLOGY) </vt:lpstr>
      <vt:lpstr>Scenario</vt:lpstr>
      <vt:lpstr> Q1.  What is the next step?</vt:lpstr>
      <vt:lpstr>Answer 1</vt:lpstr>
      <vt:lpstr>PowerPoint Presentation</vt:lpstr>
      <vt:lpstr>Clinical Audit Indicator</vt:lpstr>
      <vt:lpstr>Scenario (cont.)</vt:lpstr>
      <vt:lpstr>PowerPoint Presentation</vt:lpstr>
      <vt:lpstr>Q2.  What radiological investigations to order next?</vt:lpstr>
      <vt:lpstr>Answer 2</vt:lpstr>
      <vt:lpstr>Q3. What type of tumour marker should be done?</vt:lpstr>
      <vt:lpstr>Answer 3</vt:lpstr>
      <vt:lpstr>Scenario (cont.)</vt:lpstr>
      <vt:lpstr>Q4.  What is the histopathological diagnosis?</vt:lpstr>
      <vt:lpstr>Answer 4</vt:lpstr>
      <vt:lpstr>Scenario (cont.)</vt:lpstr>
      <vt:lpstr>CT staging T3N1M0</vt:lpstr>
      <vt:lpstr>MRI Pelvis 2 weeks after CT Scan</vt:lpstr>
      <vt:lpstr>PowerPoint Presentation</vt:lpstr>
      <vt:lpstr>MRI local staging T3N1Mx</vt:lpstr>
      <vt:lpstr>Answer 5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Chin Eu</cp:lastModifiedBy>
  <cp:revision>114</cp:revision>
  <cp:lastPrinted>2018-09-24T03:23:07Z</cp:lastPrinted>
  <dcterms:created xsi:type="dcterms:W3CDTF">2014-04-15T22:12:47Z</dcterms:created>
  <dcterms:modified xsi:type="dcterms:W3CDTF">2018-11-16T02:11:21Z</dcterms:modified>
</cp:coreProperties>
</file>